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4"/>
  </p:notesMasterIdLst>
  <p:handoutMasterIdLst>
    <p:handoutMasterId r:id="rId15"/>
  </p:handoutMasterIdLst>
  <p:sldIdLst>
    <p:sldId id="257" r:id="rId2"/>
    <p:sldId id="266" r:id="rId3"/>
    <p:sldId id="279" r:id="rId4"/>
    <p:sldId id="280" r:id="rId5"/>
    <p:sldId id="270" r:id="rId6"/>
    <p:sldId id="269" r:id="rId7"/>
    <p:sldId id="268" r:id="rId8"/>
    <p:sldId id="281" r:id="rId9"/>
    <p:sldId id="278" r:id="rId10"/>
    <p:sldId id="282" r:id="rId11"/>
    <p:sldId id="283" r:id="rId12"/>
    <p:sldId id="267" r:id="rId13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329C7BF0-A16A-4368-BC1F-45C06C9D0695}">
          <p14:sldIdLst>
            <p14:sldId id="257"/>
            <p14:sldId id="266"/>
            <p14:sldId id="279"/>
            <p14:sldId id="280"/>
            <p14:sldId id="270"/>
            <p14:sldId id="269"/>
            <p14:sldId id="268"/>
            <p14:sldId id="281"/>
            <p14:sldId id="278"/>
            <p14:sldId id="282"/>
            <p14:sldId id="283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ddi Claudio" initials="OC" lastIdx="1" clrIdx="0">
    <p:extLst>
      <p:ext uri="{19B8F6BF-5375-455C-9EA6-DF929625EA0E}">
        <p15:presenceInfo xmlns:p15="http://schemas.microsoft.com/office/powerpoint/2012/main" userId="S-1-5-21-823518204-725345543-682003330-25516" providerId="AD"/>
      </p:ext>
    </p:extLst>
  </p:cmAuthor>
  <p:cmAuthor id="2" name="DG PASLF - DIV II" initials="DG PASLF" lastIdx="1" clrIdx="1">
    <p:extLst>
      <p:ext uri="{19B8F6BF-5375-455C-9EA6-DF929625EA0E}">
        <p15:presenceInfo xmlns:p15="http://schemas.microsoft.com/office/powerpoint/2012/main" userId="DG PASLF - DIV I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D94E"/>
    <a:srgbClr val="162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ile scuro 1 - Color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60" autoAdjust="0"/>
    <p:restoredTop sz="96433" autoAdjust="0"/>
  </p:normalViewPr>
  <p:slideViewPr>
    <p:cSldViewPr snapToGrid="0">
      <p:cViewPr varScale="1">
        <p:scale>
          <a:sx n="54" d="100"/>
          <a:sy n="54" d="100"/>
        </p:scale>
        <p:origin x="102" y="5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35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91E91-9897-41A2-960E-474E272A956E}" type="datetimeFigureOut">
              <a:rPr lang="it-IT" smtClean="0"/>
              <a:t>30/09/2016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1444E-71C7-4CD2-B72F-7D23D4B7F6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07867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356A6-4B4E-47A6-9C03-481892A7D9C6}" type="datetimeFigureOut">
              <a:rPr lang="it-IT" smtClean="0"/>
              <a:t>30/09/2016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77864-259C-4933-AEA3-7585DB3310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7243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77864-259C-4933-AEA3-7585DB3310C0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2238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77864-259C-4933-AEA3-7585DB3310C0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331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77864-259C-4933-AEA3-7585DB3310C0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1847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pic>
        <p:nvPicPr>
          <p:cNvPr id="18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383" y="119297"/>
            <a:ext cx="1021551" cy="96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42620" y="119297"/>
            <a:ext cx="1392711" cy="970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478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9/30/2016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217C01CDF565}" type="slidenum">
              <a:rPr lang="en-US" smtClean="0">
                <a:solidFill>
                  <a:srgbClr val="5FCBEF"/>
                </a:solidFill>
              </a:rPr>
              <a:pPr defTabSz="457200"/>
              <a:t>‹N›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600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9/30/2016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217C01CDF565}" type="slidenum">
              <a:rPr lang="en-US" smtClean="0">
                <a:solidFill>
                  <a:srgbClr val="5FCBEF"/>
                </a:solidFill>
              </a:rPr>
              <a:pPr defTabSz="457200"/>
              <a:t>‹N›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6051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9/30/2016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217C01CDF565}" type="slidenum">
              <a:rPr lang="en-US" smtClean="0">
                <a:solidFill>
                  <a:srgbClr val="5FCBEF"/>
                </a:solidFill>
              </a:rPr>
              <a:pPr defTabSz="457200"/>
              <a:t>‹N›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852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9/30/2016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217C01CDF565}" type="slidenum">
              <a:rPr lang="en-US" smtClean="0">
                <a:solidFill>
                  <a:srgbClr val="5FCBEF"/>
                </a:solidFill>
              </a:rPr>
              <a:pPr defTabSz="457200"/>
              <a:t>‹N›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5803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9/30/2016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217C01CDF565}" type="slidenum">
              <a:rPr lang="en-US" smtClean="0">
                <a:solidFill>
                  <a:srgbClr val="5FCBEF"/>
                </a:solidFill>
              </a:rPr>
              <a:pPr defTabSz="457200"/>
              <a:t>‹N›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408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9/30/2016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217C01CDF565}" type="slidenum">
              <a:rPr lang="en-US" smtClean="0">
                <a:solidFill>
                  <a:srgbClr val="5FCBEF"/>
                </a:solidFill>
              </a:rPr>
              <a:pPr defTabSz="457200"/>
              <a:t>‹N›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109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9/30/2016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217C01CDF565}" type="slidenum">
              <a:rPr lang="en-US" smtClean="0">
                <a:solidFill>
                  <a:srgbClr val="5FCBEF"/>
                </a:solidFill>
              </a:rPr>
              <a:pPr defTabSz="457200"/>
              <a:t>‹N›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196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Slide Number Placeholder 8"/>
          <p:cNvSpPr txBox="1">
            <a:spLocks/>
          </p:cNvSpPr>
          <p:nvPr userDrawn="1"/>
        </p:nvSpPr>
        <p:spPr>
          <a:xfrm>
            <a:off x="8387466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 defTabSz="457200">
              <a:defRPr/>
            </a:pPr>
            <a:fld id="{D57F1E4F-1CFF-5643-939E-217C01CDF565}" type="slidenum">
              <a:rPr lang="en-US" smtClean="0">
                <a:solidFill>
                  <a:srgbClr val="2C3C43"/>
                </a:solidFill>
              </a:rPr>
              <a:pPr algn="r" defTabSz="457200">
                <a:defRPr/>
              </a:pPr>
              <a:t>‹N›</a:t>
            </a:fld>
            <a:endParaRPr lang="en-US" dirty="0">
              <a:solidFill>
                <a:srgbClr val="2C3C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068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5FCBEF"/>
                </a:solidFill>
              </a:rPr>
              <a:pPr/>
              <a:t>‹N›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659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9/30/2016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217C01CDF565}" type="slidenum">
              <a:rPr lang="en-US" smtClean="0">
                <a:solidFill>
                  <a:srgbClr val="5FCBEF"/>
                </a:solidFill>
              </a:rPr>
              <a:pPr defTabSz="457200"/>
              <a:t>‹N›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443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9/30/2016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217C01CDF565}" type="slidenum">
              <a:rPr lang="en-US" smtClean="0">
                <a:solidFill>
                  <a:srgbClr val="5FCBEF"/>
                </a:solidFill>
              </a:rPr>
              <a:pPr defTabSz="457200"/>
              <a:t>‹N›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794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9/30/2016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217C01CDF565}" type="slidenum">
              <a:rPr lang="en-US" smtClean="0">
                <a:solidFill>
                  <a:srgbClr val="5FCBEF"/>
                </a:solidFill>
              </a:rPr>
              <a:pPr defTabSz="457200"/>
              <a:t>‹N›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702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5FCBEF"/>
                </a:solidFill>
              </a:rPr>
              <a:pPr/>
              <a:t>‹N›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561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9/30/2016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217C01CDF565}" type="slidenum">
              <a:rPr lang="en-US" smtClean="0">
                <a:solidFill>
                  <a:srgbClr val="5FCBEF"/>
                </a:solidFill>
              </a:rPr>
              <a:pPr defTabSz="457200"/>
              <a:t>‹N›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072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9/30/2016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217C01CDF565}" type="slidenum">
              <a:rPr lang="en-US" smtClean="0">
                <a:solidFill>
                  <a:srgbClr val="5FCBEF"/>
                </a:solidFill>
              </a:rPr>
              <a:pPr defTabSz="457200"/>
              <a:t>‹N›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743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9/30/2016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defTabSz="457200"/>
            <a:fld id="{D57F1E4F-1CFF-5643-939E-217C01CDF565}" type="slidenum">
              <a:rPr lang="en-US" smtClean="0">
                <a:solidFill>
                  <a:srgbClr val="5FCBEF"/>
                </a:solidFill>
              </a:rPr>
              <a:pPr defTabSz="457200"/>
              <a:t>‹N›</a:t>
            </a:fld>
            <a:endParaRPr lang="en-US" dirty="0">
              <a:solidFill>
                <a:srgbClr val="5FCBEF"/>
              </a:solidFill>
            </a:endParaRPr>
          </a:p>
        </p:txBody>
      </p:sp>
      <p:pic>
        <p:nvPicPr>
          <p:cNvPr id="32" name="Picture 3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787" y="271698"/>
            <a:ext cx="919946" cy="870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383" y="119297"/>
            <a:ext cx="1021551" cy="96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42620" y="119297"/>
            <a:ext cx="1392711" cy="970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9892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ctrTitle"/>
          </p:nvPr>
        </p:nvSpPr>
        <p:spPr>
          <a:xfrm>
            <a:off x="980739" y="2329926"/>
            <a:ext cx="8022584" cy="2261742"/>
          </a:xfrm>
        </p:spPr>
        <p:txBody>
          <a:bodyPr anchor="ctr">
            <a:normAutofit/>
          </a:bodyPr>
          <a:lstStyle/>
          <a:p>
            <a:pPr algn="l"/>
            <a:r>
              <a:rPr lang="it-IT" sz="3600" b="1" dirty="0" smtClean="0">
                <a:solidFill>
                  <a:srgbClr val="16206A"/>
                </a:solidFill>
                <a:latin typeface="+mn-lt"/>
                <a:ea typeface="+mn-ea"/>
                <a:cs typeface="+mn-cs"/>
              </a:rPr>
              <a:t>L’esperienza Italiana nella definizione delle UCS per il PON Iniziativa Occupazione Giovani</a:t>
            </a:r>
            <a:endParaRPr lang="it-IT" sz="3600" b="1" dirty="0">
              <a:solidFill>
                <a:srgbClr val="16206A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Sottotitolo 1"/>
          <p:cNvSpPr>
            <a:spLocks noGrp="1"/>
          </p:cNvSpPr>
          <p:nvPr>
            <p:ph type="subTitle" idx="1"/>
          </p:nvPr>
        </p:nvSpPr>
        <p:spPr>
          <a:xfrm>
            <a:off x="1612575" y="5761101"/>
            <a:ext cx="7766936" cy="1096899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/>
            </a:r>
            <a:br>
              <a:rPr lang="it-IT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</a:br>
            <a:r>
              <a:rPr lang="it-IT" sz="2000" b="1" i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Firenze – 29 Settembre 2016</a:t>
            </a:r>
            <a:endParaRPr lang="it-IT" sz="2000" b="1" i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4390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7532" y="1034250"/>
            <a:ext cx="8751743" cy="711200"/>
          </a:xfrm>
        </p:spPr>
        <p:txBody>
          <a:bodyPr>
            <a:noAutofit/>
          </a:bodyPr>
          <a:lstStyle/>
          <a:p>
            <a:r>
              <a:rPr lang="it-IT" sz="2800" b="1" spc="-80" dirty="0">
                <a:solidFill>
                  <a:srgbClr val="16206A"/>
                </a:solidFill>
              </a:rPr>
              <a:t>Focus UCS formazione </a:t>
            </a:r>
          </a:p>
        </p:txBody>
      </p:sp>
      <p:graphicFrame>
        <p:nvGraphicFramePr>
          <p:cNvPr id="9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0650122"/>
              </p:ext>
            </p:extLst>
          </p:nvPr>
        </p:nvGraphicFramePr>
        <p:xfrm>
          <a:off x="261257" y="3766154"/>
          <a:ext cx="4249783" cy="1691139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1477627"/>
                <a:gridCol w="1349017"/>
                <a:gridCol w="1423139"/>
              </a:tblGrid>
              <a:tr h="676452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FASCIA</a:t>
                      </a:r>
                      <a:endParaRPr lang="it-IT" sz="2800" b="1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ORA/CORSO</a:t>
                      </a:r>
                      <a:endParaRPr lang="it-IT" sz="2800" b="1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ORA/ALLIEVO</a:t>
                      </a:r>
                      <a:endParaRPr lang="it-IT" sz="2800" b="1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A</a:t>
                      </a:r>
                      <a:endParaRPr lang="it-IT" sz="2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146,25 €</a:t>
                      </a:r>
                      <a:endParaRPr lang="it-IT" sz="2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0,80 €</a:t>
                      </a:r>
                      <a:endParaRPr lang="it-IT" sz="2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600" b="1" dirty="0">
                          <a:effectLst/>
                        </a:rPr>
                        <a:t>B</a:t>
                      </a:r>
                      <a:endParaRPr lang="it-IT" sz="2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117,00 €</a:t>
                      </a:r>
                      <a:endParaRPr lang="it-IT" sz="2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C</a:t>
                      </a:r>
                      <a:endParaRPr lang="it-IT" sz="2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73,13 €</a:t>
                      </a:r>
                      <a:endParaRPr lang="it-IT" sz="2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Freccia a destra 9"/>
          <p:cNvSpPr/>
          <p:nvPr/>
        </p:nvSpPr>
        <p:spPr>
          <a:xfrm>
            <a:off x="4666981" y="4461952"/>
            <a:ext cx="788275" cy="2995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5455256" y="4158474"/>
            <a:ext cx="44057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Differenziazione delle UCS in base al </a:t>
            </a:r>
            <a:r>
              <a:rPr lang="it-IT" sz="16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curriculum dei docenti 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che svolgono la formazione (in linea con quanto previsto dalla circolare ministeriale n. 2 del 2009) 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1817174" y="1716901"/>
            <a:ext cx="7866717" cy="600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Individuare 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uno strumento di rendicontazione unico applicabile ai vari modelli </a:t>
            </a:r>
            <a:r>
              <a:rPr lang="it-I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formativi. </a:t>
            </a:r>
          </a:p>
        </p:txBody>
      </p:sp>
      <p:sp>
        <p:nvSpPr>
          <p:cNvPr id="14" name="Titolo 1"/>
          <p:cNvSpPr txBox="1">
            <a:spLocks/>
          </p:cNvSpPr>
          <p:nvPr/>
        </p:nvSpPr>
        <p:spPr>
          <a:xfrm>
            <a:off x="84168" y="1716901"/>
            <a:ext cx="2164080" cy="711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800" b="1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Obiettivo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06941" y="5920418"/>
            <a:ext cx="9108353" cy="9541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it-IT"/>
            </a:defPPr>
            <a:lvl1pPr defTabSz="457200">
              <a:spcBef>
                <a:spcPct val="0"/>
              </a:spcBef>
              <a:buNone/>
              <a:defRPr sz="2800" b="1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dirty="0"/>
              <a:t>Costo Sovvenzione = (UCS ora corso * tot h) + (UCS ora allievo * tot h * tot </a:t>
            </a:r>
            <a:r>
              <a:rPr lang="it-IT" sz="1800" dirty="0" smtClean="0"/>
              <a:t>allievi)</a:t>
            </a:r>
            <a:endParaRPr lang="it-IT" sz="1800" dirty="0"/>
          </a:p>
        </p:txBody>
      </p:sp>
      <p:sp>
        <p:nvSpPr>
          <p:cNvPr id="7" name="Rettangolo 6"/>
          <p:cNvSpPr/>
          <p:nvPr/>
        </p:nvSpPr>
        <p:spPr>
          <a:xfrm>
            <a:off x="84168" y="2422910"/>
            <a:ext cx="9953897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Strumento combinato ora/corso – ora/allievo 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permette di trascendere le differenze di costo applicabili a percorsi caratterizzati da un numero basso o da un numero alto di allievi, introducendo un parametro moltiplicatore che permette di valutare in maniera coerente e giusta la componente relativa al numero degli allievi.</a:t>
            </a:r>
          </a:p>
        </p:txBody>
      </p:sp>
      <p:cxnSp>
        <p:nvCxnSpPr>
          <p:cNvPr id="15" name="Connettore 1 14"/>
          <p:cNvCxnSpPr/>
          <p:nvPr/>
        </p:nvCxnSpPr>
        <p:spPr>
          <a:xfrm>
            <a:off x="365760" y="2317450"/>
            <a:ext cx="904820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842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0277" y="975360"/>
            <a:ext cx="8596668" cy="618308"/>
          </a:xfrm>
        </p:spPr>
        <p:txBody>
          <a:bodyPr>
            <a:normAutofit/>
          </a:bodyPr>
          <a:lstStyle/>
          <a:p>
            <a:r>
              <a:rPr lang="it-IT" sz="2800" b="1" spc="-80" dirty="0">
                <a:solidFill>
                  <a:srgbClr val="16206A"/>
                </a:solidFill>
              </a:rPr>
              <a:t>Richiesta di atto delegato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9967" y="1699033"/>
            <a:ext cx="9814560" cy="469305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b="1" dirty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Articolo 14.1 Reg. </a:t>
            </a:r>
            <a:r>
              <a:rPr lang="it-IT" b="1" dirty="0" smtClean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1304/2013</a:t>
            </a:r>
          </a:p>
          <a:p>
            <a:pPr marL="0" indent="0" algn="just">
              <a:buNone/>
            </a:pPr>
            <a:r>
              <a:rPr lang="it-IT" sz="1600" b="1" dirty="0"/>
              <a:t>Le opzioni semplificate di costo sono adottate dalla </a:t>
            </a:r>
            <a:r>
              <a:rPr lang="it-IT" sz="1600" b="1" dirty="0" smtClean="0"/>
              <a:t>CE </a:t>
            </a:r>
            <a:r>
              <a:rPr lang="it-IT" sz="1600" b="1" dirty="0"/>
              <a:t>per mezzo di un </a:t>
            </a:r>
            <a:r>
              <a:rPr lang="it-IT" b="1" u="sng" dirty="0"/>
              <a:t>ATTO DELEGATO</a:t>
            </a:r>
          </a:p>
          <a:p>
            <a:pPr marL="0" indent="0" algn="just">
              <a:buNone/>
            </a:pPr>
            <a:r>
              <a:rPr lang="it-IT" sz="1600" dirty="0" smtClean="0"/>
              <a:t>Oltre </a:t>
            </a:r>
            <a:r>
              <a:rPr lang="it-IT" sz="1600" dirty="0"/>
              <a:t>alle opzioni di cui all'articolo 67 del regolamento (UE) n. 1303/2013, la Commissione può rimborsare le spese sostenute dagli Stati membri sulla base di tabelle standard di costi unitari e importi forfettari stabiliti dalla Commissione. Gli importi calcolati su questa base sono considerati finanziamenti pubblici versati ai beneficiari e spese ammissibili ai fini dell'applicazione del regolamento (UE) n. 1303/2013. </a:t>
            </a:r>
            <a:endParaRPr lang="it-IT" sz="1600" dirty="0" smtClean="0"/>
          </a:p>
          <a:p>
            <a:pPr marL="0" indent="0" algn="just">
              <a:buNone/>
            </a:pPr>
            <a:endParaRPr lang="it-IT" b="1" dirty="0" smtClean="0">
              <a:solidFill>
                <a:schemeClr val="accent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it-IT" b="1" dirty="0" smtClean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Principali vantaggi</a:t>
            </a:r>
            <a:endParaRPr lang="it-IT" b="1" dirty="0">
              <a:solidFill>
                <a:schemeClr val="accent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it-IT" b="1" u="sng" dirty="0"/>
              <a:t>Aud</a:t>
            </a:r>
            <a:r>
              <a:rPr lang="it-IT" b="1" u="sng" dirty="0" smtClean="0"/>
              <a:t>it finanziari </a:t>
            </a:r>
            <a:r>
              <a:rPr lang="it-IT" u="sng" dirty="0" smtClean="0"/>
              <a:t> </a:t>
            </a:r>
            <a:r>
              <a:rPr lang="it-IT" dirty="0" smtClean="0"/>
              <a:t>verifica della corretta applicazione della metodologia</a:t>
            </a:r>
          </a:p>
          <a:p>
            <a:pPr marL="0" indent="0" algn="just">
              <a:buNone/>
            </a:pPr>
            <a:r>
              <a:rPr lang="it-IT" b="1" u="sng" dirty="0" smtClean="0"/>
              <a:t>Rimborso</a:t>
            </a:r>
            <a:r>
              <a:rPr lang="it-IT" b="1" dirty="0" smtClean="0"/>
              <a:t> </a:t>
            </a:r>
            <a:r>
              <a:rPr lang="it-IT" dirty="0" smtClean="0"/>
              <a:t>I rimborsi effettuati dalla CE allo SM e dallo SM al beneficiario possono avere base diversa</a:t>
            </a:r>
            <a:endParaRPr lang="it-IT" b="1" dirty="0" smtClean="0"/>
          </a:p>
        </p:txBody>
      </p:sp>
      <p:sp>
        <p:nvSpPr>
          <p:cNvPr id="4" name="Rettangolo 3"/>
          <p:cNvSpPr/>
          <p:nvPr/>
        </p:nvSpPr>
        <p:spPr>
          <a:xfrm>
            <a:off x="350277" y="5884259"/>
            <a:ext cx="915948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800"/>
              </a:spcAft>
            </a:pPr>
            <a:r>
              <a:rPr lang="it-IT" b="1" dirty="0" smtClean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DICEMBRE 2016 - </a:t>
            </a:r>
            <a:r>
              <a:rPr lang="it-IT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 prevista per l’Adozione dell’Atto Delegato da parte della CE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99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7334" y="1748045"/>
            <a:ext cx="8596668" cy="467564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sz="3600" b="1" dirty="0" smtClean="0">
                <a:solidFill>
                  <a:srgbClr val="16206A"/>
                </a:solidFill>
              </a:rPr>
              <a:t>Grazie per la vostra attenzione!</a:t>
            </a:r>
          </a:p>
          <a:p>
            <a:pPr marL="0" indent="0" algn="ctr">
              <a:buNone/>
            </a:pPr>
            <a:endParaRPr lang="it-IT" sz="3600" b="1" dirty="0" smtClean="0">
              <a:solidFill>
                <a:srgbClr val="16206A"/>
              </a:solidFill>
            </a:endParaRPr>
          </a:p>
          <a:p>
            <a:pPr marL="0" indent="0" algn="ctr">
              <a:buNone/>
            </a:pPr>
            <a:r>
              <a:rPr lang="en-GB" sz="2400" b="1" noProof="1" smtClean="0">
                <a:solidFill>
                  <a:srgbClr val="16206A"/>
                </a:solidFill>
              </a:rPr>
              <a:t>Per ulteriori dettagli:</a:t>
            </a:r>
          </a:p>
          <a:p>
            <a:pPr marL="0" indent="0" algn="ctr">
              <a:buNone/>
            </a:pPr>
            <a:r>
              <a:rPr lang="en-GB" sz="2400" b="1" noProof="1" smtClean="0">
                <a:solidFill>
                  <a:srgbClr val="16206A"/>
                </a:solidFill>
              </a:rPr>
              <a:t>DGPoliticheAttiveDiv2@lavoro.gov.it</a:t>
            </a:r>
          </a:p>
        </p:txBody>
      </p:sp>
    </p:spTree>
    <p:extLst>
      <p:ext uri="{BB962C8B-B14F-4D97-AF65-F5344CB8AC3E}">
        <p14:creationId xmlns:p14="http://schemas.microsoft.com/office/powerpoint/2010/main" val="241168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83474" y="1132114"/>
            <a:ext cx="8751743" cy="711200"/>
          </a:xfrm>
        </p:spPr>
        <p:txBody>
          <a:bodyPr>
            <a:noAutofit/>
          </a:bodyPr>
          <a:lstStyle/>
          <a:p>
            <a:r>
              <a:rPr lang="it-IT" sz="2800" b="1" spc="-80" dirty="0" smtClean="0">
                <a:solidFill>
                  <a:srgbClr val="16206A"/>
                </a:solidFill>
              </a:rPr>
              <a:t>Indice</a:t>
            </a:r>
            <a:endParaRPr lang="it-IT" sz="1800" b="1" spc="-80" dirty="0">
              <a:solidFill>
                <a:srgbClr val="16206A"/>
              </a:solidFill>
            </a:endParaRPr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661011" y="1912737"/>
            <a:ext cx="8596668" cy="4675645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algn="just">
              <a:spcAft>
                <a:spcPts val="1800"/>
              </a:spcAft>
              <a:buSzPct val="120000"/>
              <a:buFont typeface="Arial" panose="020B0604020202020204" pitchFamily="34" charset="0"/>
              <a:buChar char="•"/>
            </a:pPr>
            <a:r>
              <a:rPr lang="en-GB" sz="2000" b="1" spc="-80" dirty="0" err="1" smtClean="0"/>
              <a:t>Introduzione</a:t>
            </a:r>
            <a:r>
              <a:rPr lang="en-GB" sz="2000" b="1" spc="-80" dirty="0" smtClean="0"/>
              <a:t> </a:t>
            </a:r>
          </a:p>
          <a:p>
            <a:pPr algn="just">
              <a:spcAft>
                <a:spcPts val="1800"/>
              </a:spcAft>
              <a:buSzPct val="120000"/>
              <a:buFont typeface="Arial" panose="020B0604020202020204" pitchFamily="34" charset="0"/>
              <a:buChar char="•"/>
            </a:pPr>
            <a:r>
              <a:rPr lang="en-GB" sz="2000" b="1" spc="-80" dirty="0" smtClean="0"/>
              <a:t>Le </a:t>
            </a:r>
            <a:r>
              <a:rPr lang="en-GB" sz="2000" b="1" spc="-80" dirty="0" err="1" smtClean="0"/>
              <a:t>misure</a:t>
            </a:r>
            <a:r>
              <a:rPr lang="en-GB" sz="2000" b="1" spc="-80" dirty="0" smtClean="0"/>
              <a:t> </a:t>
            </a:r>
            <a:r>
              <a:rPr lang="en-GB" sz="2000" b="1" spc="-80" dirty="0" err="1" smtClean="0"/>
              <a:t>previste</a:t>
            </a:r>
            <a:r>
              <a:rPr lang="en-GB" sz="2000" b="1" spc="-80" dirty="0" smtClean="0"/>
              <a:t> dal PON </a:t>
            </a:r>
          </a:p>
          <a:p>
            <a:pPr algn="just">
              <a:spcAft>
                <a:spcPts val="1800"/>
              </a:spcAft>
              <a:buSzPct val="120000"/>
              <a:buFont typeface="Arial" panose="020B0604020202020204" pitchFamily="34" charset="0"/>
              <a:buChar char="•"/>
            </a:pPr>
            <a:r>
              <a:rPr lang="en-GB" sz="2000" b="1" spc="-80" dirty="0" smtClean="0"/>
              <a:t>La </a:t>
            </a:r>
            <a:r>
              <a:rPr lang="en-GB" sz="2000" b="1" spc="-80" dirty="0" err="1" smtClean="0"/>
              <a:t>metodologia</a:t>
            </a:r>
            <a:endParaRPr lang="en-GB" sz="2000" b="1" spc="-80" dirty="0" smtClean="0"/>
          </a:p>
          <a:p>
            <a:pPr algn="just">
              <a:spcAft>
                <a:spcPts val="1800"/>
              </a:spcAft>
              <a:buSzPct val="120000"/>
              <a:buFont typeface="Arial" panose="020B0604020202020204" pitchFamily="34" charset="0"/>
              <a:buChar char="•"/>
            </a:pPr>
            <a:r>
              <a:rPr lang="en-GB" sz="2000" b="1" spc="-80" dirty="0" err="1" smtClean="0"/>
              <a:t>Analisi</a:t>
            </a:r>
            <a:r>
              <a:rPr lang="en-GB" sz="2000" b="1" spc="-80" dirty="0" smtClean="0"/>
              <a:t> </a:t>
            </a:r>
            <a:r>
              <a:rPr lang="en-GB" sz="2000" b="1" spc="-80" dirty="0" err="1"/>
              <a:t>dei</a:t>
            </a:r>
            <a:r>
              <a:rPr lang="en-GB" sz="2000" b="1" spc="-80" dirty="0"/>
              <a:t> </a:t>
            </a:r>
            <a:r>
              <a:rPr lang="en-GB" sz="2000" b="1" spc="-80" dirty="0" err="1" smtClean="0"/>
              <a:t>dati</a:t>
            </a:r>
            <a:endParaRPr lang="en-GB" sz="2000" b="1" spc="-80" dirty="0" smtClean="0"/>
          </a:p>
          <a:p>
            <a:pPr algn="just">
              <a:spcAft>
                <a:spcPts val="1800"/>
              </a:spcAft>
              <a:buSzPct val="120000"/>
              <a:buFont typeface="Arial" panose="020B0604020202020204" pitchFamily="34" charset="0"/>
              <a:buChar char="•"/>
            </a:pPr>
            <a:r>
              <a:rPr lang="en-GB" sz="2000" b="1" spc="-80" dirty="0" err="1"/>
              <a:t>Tipologie</a:t>
            </a:r>
            <a:r>
              <a:rPr lang="en-GB" sz="2000" b="1" spc="-80" dirty="0"/>
              <a:t> di </a:t>
            </a:r>
            <a:r>
              <a:rPr lang="en-GB" sz="2000" b="1" spc="-80" dirty="0" err="1"/>
              <a:t>operazioni</a:t>
            </a:r>
            <a:r>
              <a:rPr lang="en-GB" sz="2000" b="1" spc="-80" dirty="0"/>
              <a:t> </a:t>
            </a:r>
            <a:r>
              <a:rPr lang="en-GB" sz="2000" b="1" spc="-80" dirty="0" smtClean="0"/>
              <a:t>considerate</a:t>
            </a:r>
          </a:p>
          <a:p>
            <a:pPr algn="just">
              <a:spcAft>
                <a:spcPts val="1800"/>
              </a:spcAft>
              <a:buSzPct val="120000"/>
              <a:buFont typeface="Arial" panose="020B0604020202020204" pitchFamily="34" charset="0"/>
              <a:buChar char="•"/>
            </a:pPr>
            <a:r>
              <a:rPr lang="it-IT" sz="2000" b="1" spc="-80" dirty="0"/>
              <a:t>Focus UCS basate sul </a:t>
            </a:r>
            <a:r>
              <a:rPr lang="it-IT" sz="2000" b="1" spc="-80" dirty="0" smtClean="0"/>
              <a:t>risultato</a:t>
            </a:r>
          </a:p>
          <a:p>
            <a:pPr algn="just">
              <a:spcAft>
                <a:spcPts val="1800"/>
              </a:spcAft>
              <a:buSzPct val="120000"/>
              <a:buFont typeface="Arial" panose="020B0604020202020204" pitchFamily="34" charset="0"/>
              <a:buChar char="•"/>
            </a:pPr>
            <a:r>
              <a:rPr lang="en-GB" sz="2000" b="1" spc="-80" dirty="0"/>
              <a:t>Focus UCS </a:t>
            </a:r>
            <a:r>
              <a:rPr lang="en-GB" sz="2000" b="1" spc="-80" dirty="0" err="1"/>
              <a:t>formazione</a:t>
            </a:r>
            <a:r>
              <a:rPr lang="en-GB" sz="2000" b="1" spc="-80" dirty="0"/>
              <a:t> </a:t>
            </a:r>
            <a:endParaRPr lang="en-GB" sz="2000" b="1" spc="-80" dirty="0" smtClean="0"/>
          </a:p>
          <a:p>
            <a:pPr algn="just">
              <a:spcAft>
                <a:spcPts val="1800"/>
              </a:spcAft>
              <a:buSzPct val="120000"/>
              <a:buFont typeface="Arial" panose="020B0604020202020204" pitchFamily="34" charset="0"/>
              <a:buChar char="•"/>
            </a:pPr>
            <a:r>
              <a:rPr lang="en-GB" sz="2000" b="1" spc="-80" dirty="0" err="1"/>
              <a:t>Richiesta</a:t>
            </a:r>
            <a:r>
              <a:rPr lang="en-GB" sz="2000" b="1" spc="-80" dirty="0"/>
              <a:t> di </a:t>
            </a:r>
            <a:r>
              <a:rPr lang="en-GB" sz="2000" b="1" spc="-80" dirty="0" err="1"/>
              <a:t>atto</a:t>
            </a:r>
            <a:r>
              <a:rPr lang="en-GB" sz="2000" b="1" spc="-80" dirty="0"/>
              <a:t> </a:t>
            </a:r>
            <a:r>
              <a:rPr lang="en-GB" sz="2000" b="1" spc="-80" dirty="0" err="1"/>
              <a:t>delegato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6353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83474" y="1132114"/>
            <a:ext cx="8751743" cy="711200"/>
          </a:xfrm>
        </p:spPr>
        <p:txBody>
          <a:bodyPr>
            <a:noAutofit/>
          </a:bodyPr>
          <a:lstStyle/>
          <a:p>
            <a:r>
              <a:rPr lang="it-IT" sz="2800" b="1" spc="-80" dirty="0" smtClean="0">
                <a:solidFill>
                  <a:srgbClr val="16206A"/>
                </a:solidFill>
              </a:rPr>
              <a:t>Introduzione</a:t>
            </a:r>
            <a:endParaRPr lang="it-IT" sz="1800" b="1" spc="-80" dirty="0">
              <a:solidFill>
                <a:srgbClr val="16206A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83474" y="1682025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400" dirty="0"/>
              <a:t>Il </a:t>
            </a:r>
            <a:r>
              <a:rPr lang="it-IT" sz="2400" b="1" dirty="0"/>
              <a:t>Programma Operativo Nazionale Iniziativa Occupazione Giovani (PON IOG), </a:t>
            </a:r>
            <a:r>
              <a:rPr lang="it-IT" sz="2400" dirty="0"/>
              <a:t>a titolarità del </a:t>
            </a:r>
            <a:r>
              <a:rPr lang="it-IT" sz="2400" dirty="0" smtClean="0"/>
              <a:t>MLPS ha come obiettivo quello di affrontare </a:t>
            </a:r>
            <a:r>
              <a:rPr lang="it-IT" sz="2400" dirty="0"/>
              <a:t>in maniera organica e unitaria l’inattività dei giovani </a:t>
            </a:r>
            <a:r>
              <a:rPr lang="it-IT" sz="2400" dirty="0" smtClean="0"/>
              <a:t>che </a:t>
            </a:r>
            <a:r>
              <a:rPr lang="it-IT" sz="2400" dirty="0"/>
              <a:t>non sono impegnati in un'attività lavorativa, né inseriti in un percorso scolastico o formativo </a:t>
            </a:r>
            <a:r>
              <a:rPr lang="it-IT" sz="2400" b="1" dirty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it-IT" sz="2400" b="1" dirty="0" err="1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Neet</a:t>
            </a:r>
            <a:r>
              <a:rPr lang="it-IT" sz="2400" b="1" dirty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- </a:t>
            </a:r>
            <a:r>
              <a:rPr lang="it-IT" sz="2400" b="1" dirty="0" err="1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it-IT" sz="2400" b="1" dirty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it-IT" sz="2400" b="1" dirty="0" err="1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Education</a:t>
            </a:r>
            <a:r>
              <a:rPr lang="it-IT" sz="2400" b="1" dirty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sz="2400" b="1" dirty="0" err="1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Employment</a:t>
            </a:r>
            <a:r>
              <a:rPr lang="it-IT" sz="2400" b="1" dirty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or Training</a:t>
            </a:r>
            <a:r>
              <a:rPr lang="it-IT" sz="2400" b="1" dirty="0" smtClean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).</a:t>
            </a:r>
          </a:p>
          <a:p>
            <a:pPr marL="0" indent="0">
              <a:buNone/>
            </a:pPr>
            <a:endParaRPr lang="it-IT" sz="2400" dirty="0"/>
          </a:p>
          <a:p>
            <a:pPr marL="0" indent="0" algn="just">
              <a:buNone/>
            </a:pPr>
            <a:r>
              <a:rPr lang="it-IT" sz="2400" dirty="0">
                <a:ea typeface="Tahoma" panose="020B0604030504040204" pitchFamily="34" charset="0"/>
                <a:cs typeface="Tahoma" panose="020B0604030504040204" pitchFamily="34" charset="0"/>
              </a:rPr>
              <a:t>I </a:t>
            </a:r>
            <a:r>
              <a:rPr lang="it-IT" sz="2400" b="1" dirty="0">
                <a:ea typeface="Tahoma" panose="020B0604030504040204" pitchFamily="34" charset="0"/>
                <a:cs typeface="Tahoma" panose="020B0604030504040204" pitchFamily="34" charset="0"/>
              </a:rPr>
              <a:t>destinatari </a:t>
            </a:r>
            <a:r>
              <a:rPr lang="it-IT" sz="2400" dirty="0">
                <a:ea typeface="Tahoma" panose="020B0604030504040204" pitchFamily="34" charset="0"/>
                <a:cs typeface="Tahoma" panose="020B0604030504040204" pitchFamily="34" charset="0"/>
              </a:rPr>
              <a:t>del Programma sono</a:t>
            </a:r>
            <a:r>
              <a:rPr lang="it-IT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it-IT" sz="24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t-IT" sz="2400" b="1" dirty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i giovani tra 15 e 29 anni</a:t>
            </a:r>
            <a:r>
              <a:rPr lang="it-IT" sz="2400" dirty="0">
                <a:ea typeface="Tahoma" panose="020B0604030504040204" pitchFamily="34" charset="0"/>
                <a:cs typeface="Tahoma" panose="020B0604030504040204" pitchFamily="34" charset="0"/>
              </a:rPr>
              <a:t>, residenti in Italia – cittadini comunitari o stranieri extra UE, regolarmente soggiornanti – che si trovano in uno stato di NEET.</a:t>
            </a:r>
          </a:p>
          <a:p>
            <a:pPr marL="0" indent="0">
              <a:buNone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18145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7334" y="1147989"/>
            <a:ext cx="8596668" cy="937189"/>
          </a:xfrm>
        </p:spPr>
        <p:txBody>
          <a:bodyPr>
            <a:normAutofit/>
          </a:bodyPr>
          <a:lstStyle/>
          <a:p>
            <a:r>
              <a:rPr lang="it-IT" sz="2800" b="1" spc="-80" dirty="0" smtClean="0">
                <a:solidFill>
                  <a:srgbClr val="16206A"/>
                </a:solidFill>
              </a:rPr>
              <a:t>Le misure </a:t>
            </a:r>
            <a:r>
              <a:rPr lang="it-IT" sz="2800" b="1" spc="-80" dirty="0">
                <a:solidFill>
                  <a:srgbClr val="16206A"/>
                </a:solidFill>
              </a:rPr>
              <a:t>previste dal PON</a:t>
            </a:r>
          </a:p>
        </p:txBody>
      </p:sp>
      <p:sp>
        <p:nvSpPr>
          <p:cNvPr id="4" name="Segnaposto contenuto 2"/>
          <p:cNvSpPr>
            <a:spLocks noGrp="1"/>
          </p:cNvSpPr>
          <p:nvPr>
            <p:ph idx="1"/>
          </p:nvPr>
        </p:nvSpPr>
        <p:spPr>
          <a:xfrm>
            <a:off x="677334" y="2023856"/>
            <a:ext cx="8596668" cy="388077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it-IT" b="1" dirty="0">
                <a:solidFill>
                  <a:schemeClr val="tx1"/>
                </a:solidFill>
              </a:rPr>
              <a:t>Nel dettaglio le misure previste dalla Garanzia sono</a:t>
            </a:r>
            <a:r>
              <a:rPr lang="it-IT" b="1" dirty="0" smtClean="0">
                <a:solidFill>
                  <a:schemeClr val="tx1"/>
                </a:solidFill>
              </a:rPr>
              <a:t>:</a:t>
            </a:r>
          </a:p>
          <a:p>
            <a:pPr>
              <a:buFont typeface="+mj-lt"/>
              <a:buAutoNum type="arabicPeriod"/>
            </a:pPr>
            <a:r>
              <a:rPr lang="it-IT" b="1" dirty="0" smtClean="0">
                <a:solidFill>
                  <a:schemeClr val="tx1"/>
                </a:solidFill>
              </a:rPr>
              <a:t>Accoglienza, presa in carico e orientamento</a:t>
            </a:r>
            <a:endParaRPr lang="it-IT" b="1" dirty="0">
              <a:solidFill>
                <a:schemeClr val="tx1"/>
              </a:solidFill>
            </a:endParaRPr>
          </a:p>
          <a:p>
            <a:pPr>
              <a:buFont typeface="+mj-lt"/>
              <a:buAutoNum type="arabicPeriod"/>
            </a:pPr>
            <a:r>
              <a:rPr lang="it-IT" b="1" dirty="0" smtClean="0">
                <a:solidFill>
                  <a:schemeClr val="accent1"/>
                </a:solidFill>
              </a:rPr>
              <a:t>Formazione</a:t>
            </a:r>
            <a:endParaRPr lang="it-IT" b="1" dirty="0">
              <a:solidFill>
                <a:schemeClr val="accent1"/>
              </a:solidFill>
            </a:endParaRPr>
          </a:p>
          <a:p>
            <a:pPr>
              <a:buFont typeface="+mj-lt"/>
              <a:buAutoNum type="arabicPeriod"/>
            </a:pPr>
            <a:r>
              <a:rPr lang="it-IT" b="1" dirty="0" smtClean="0">
                <a:solidFill>
                  <a:schemeClr val="tx1"/>
                </a:solidFill>
              </a:rPr>
              <a:t>Accompagnamento al lavoro</a:t>
            </a:r>
            <a:endParaRPr lang="it-IT" b="1" dirty="0">
              <a:solidFill>
                <a:schemeClr val="tx1"/>
              </a:solidFill>
            </a:endParaRPr>
          </a:p>
          <a:p>
            <a:pPr>
              <a:buFont typeface="+mj-lt"/>
              <a:buAutoNum type="arabicPeriod"/>
            </a:pPr>
            <a:r>
              <a:rPr lang="it-IT" b="1" dirty="0" smtClean="0">
                <a:solidFill>
                  <a:schemeClr val="accent1"/>
                </a:solidFill>
              </a:rPr>
              <a:t>Apprendistato</a:t>
            </a:r>
            <a:endParaRPr lang="it-IT" b="1" dirty="0">
              <a:solidFill>
                <a:schemeClr val="accent1"/>
              </a:solidFill>
            </a:endParaRPr>
          </a:p>
          <a:p>
            <a:pPr>
              <a:buFont typeface="+mj-lt"/>
              <a:buAutoNum type="arabicPeriod"/>
            </a:pPr>
            <a:r>
              <a:rPr lang="it-IT" b="1" dirty="0">
                <a:solidFill>
                  <a:schemeClr val="tx1"/>
                </a:solidFill>
              </a:rPr>
              <a:t>Tirocinio extra-curriculare, anche in mobilità geografica</a:t>
            </a:r>
          </a:p>
          <a:p>
            <a:pPr>
              <a:buFont typeface="+mj-lt"/>
              <a:buAutoNum type="arabicPeriod"/>
            </a:pPr>
            <a:r>
              <a:rPr lang="it-IT" b="1" dirty="0" smtClean="0">
                <a:solidFill>
                  <a:schemeClr val="tx1"/>
                </a:solidFill>
              </a:rPr>
              <a:t>Servizio civile</a:t>
            </a:r>
            <a:endParaRPr lang="it-IT" b="1" dirty="0">
              <a:solidFill>
                <a:schemeClr val="tx1"/>
              </a:solidFill>
            </a:endParaRPr>
          </a:p>
          <a:p>
            <a:pPr>
              <a:buFont typeface="+mj-lt"/>
              <a:buAutoNum type="arabicPeriod"/>
            </a:pPr>
            <a:r>
              <a:rPr lang="it-IT" b="1" dirty="0">
                <a:solidFill>
                  <a:schemeClr val="accent1"/>
                </a:solidFill>
              </a:rPr>
              <a:t>Sostegno all’autoimpiego e all’autoimprenditorialità</a:t>
            </a:r>
          </a:p>
          <a:p>
            <a:pPr>
              <a:buFont typeface="+mj-lt"/>
              <a:buAutoNum type="arabicPeriod"/>
            </a:pPr>
            <a:r>
              <a:rPr lang="it-IT" b="1" dirty="0" smtClean="0">
                <a:solidFill>
                  <a:schemeClr val="tx1"/>
                </a:solidFill>
              </a:rPr>
              <a:t>Mobilità professionale transnazionale e territoriale</a:t>
            </a:r>
          </a:p>
          <a:p>
            <a:pPr>
              <a:buFont typeface="+mj-lt"/>
              <a:buAutoNum type="arabicPeriod"/>
            </a:pPr>
            <a:r>
              <a:rPr lang="it-IT" b="1" dirty="0">
                <a:solidFill>
                  <a:schemeClr val="tx1"/>
                </a:solidFill>
              </a:rPr>
              <a:t>Bonus occupazionale</a:t>
            </a:r>
          </a:p>
        </p:txBody>
      </p:sp>
    </p:spTree>
    <p:extLst>
      <p:ext uri="{BB962C8B-B14F-4D97-AF65-F5344CB8AC3E}">
        <p14:creationId xmlns:p14="http://schemas.microsoft.com/office/powerpoint/2010/main" val="64032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83474" y="1132114"/>
            <a:ext cx="8751743" cy="711200"/>
          </a:xfrm>
        </p:spPr>
        <p:txBody>
          <a:bodyPr>
            <a:noAutofit/>
          </a:bodyPr>
          <a:lstStyle/>
          <a:p>
            <a:pPr algn="just">
              <a:spcAft>
                <a:spcPts val="1800"/>
              </a:spcAft>
              <a:buSzPct val="120000"/>
            </a:pPr>
            <a:r>
              <a:rPr lang="en-GB" sz="2800" b="1" spc="-80" dirty="0" smtClean="0">
                <a:solidFill>
                  <a:srgbClr val="16206A"/>
                </a:solidFill>
              </a:rPr>
              <a:t>La </a:t>
            </a:r>
            <a:r>
              <a:rPr lang="en-GB" sz="2800" b="1" spc="-80" dirty="0" err="1" smtClean="0">
                <a:solidFill>
                  <a:srgbClr val="16206A"/>
                </a:solidFill>
              </a:rPr>
              <a:t>metodologia</a:t>
            </a:r>
            <a:endParaRPr lang="en-GB" sz="2800" b="1" spc="-80" dirty="0">
              <a:solidFill>
                <a:srgbClr val="16206A"/>
              </a:solidFill>
            </a:endParaRPr>
          </a:p>
        </p:txBody>
      </p:sp>
      <p:pic>
        <p:nvPicPr>
          <p:cNvPr id="11" name="Segnaposto contenuto 10" descr="Ritaglio schermata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045" y="4068678"/>
            <a:ext cx="161948" cy="276264"/>
          </a:xfrm>
        </p:spPr>
      </p:pic>
      <p:sp>
        <p:nvSpPr>
          <p:cNvPr id="6" name="Segnaposto contenuto 2"/>
          <p:cNvSpPr txBox="1">
            <a:spLocks/>
          </p:cNvSpPr>
          <p:nvPr/>
        </p:nvSpPr>
        <p:spPr>
          <a:xfrm>
            <a:off x="579613" y="1931232"/>
            <a:ext cx="8630864" cy="37573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it-IT" b="1" u="sng" dirty="0"/>
              <a:t>Ricognizione </a:t>
            </a:r>
            <a:r>
              <a:rPr lang="it-IT" b="1" u="sng" dirty="0" smtClean="0"/>
              <a:t>delle </a:t>
            </a:r>
            <a:r>
              <a:rPr lang="it-IT" b="1" u="sng" dirty="0"/>
              <a:t>UCS</a:t>
            </a:r>
            <a:r>
              <a:rPr lang="it-IT" b="1" dirty="0"/>
              <a:t> </a:t>
            </a:r>
            <a:r>
              <a:rPr lang="it-IT" dirty="0"/>
              <a:t>definite dalle Regioni per </a:t>
            </a:r>
            <a:r>
              <a:rPr lang="it-IT" dirty="0" smtClean="0"/>
              <a:t>operazioni assimilabili </a:t>
            </a:r>
            <a:r>
              <a:rPr lang="it-IT" dirty="0"/>
              <a:t>a quelle previste </a:t>
            </a:r>
            <a:r>
              <a:rPr lang="it-IT" dirty="0" smtClean="0"/>
              <a:t>dal </a:t>
            </a:r>
            <a:r>
              <a:rPr lang="it-IT" dirty="0"/>
              <a:t>PON </a:t>
            </a:r>
            <a:r>
              <a:rPr lang="it-IT" dirty="0" smtClean="0"/>
              <a:t>IOG</a:t>
            </a:r>
          </a:p>
          <a:p>
            <a:pPr lvl="0" algn="just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it-IT" dirty="0" smtClean="0"/>
              <a:t>Attualizzazione delle UCS Regionali all’anno </a:t>
            </a:r>
            <a:r>
              <a:rPr lang="it-IT" dirty="0"/>
              <a:t>di presentazione della domanda (2014</a:t>
            </a:r>
            <a:r>
              <a:rPr lang="it-IT" dirty="0" smtClean="0"/>
              <a:t>)</a:t>
            </a:r>
          </a:p>
          <a:p>
            <a:pPr lvl="0" algn="just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it-IT" b="1" u="sng" dirty="0" smtClean="0"/>
              <a:t>Esclusione dal calcolo</a:t>
            </a:r>
            <a:r>
              <a:rPr lang="it-IT" dirty="0" smtClean="0"/>
              <a:t> delle UCS maggiori e minori in valore assoluto per singola operazione considerata</a:t>
            </a:r>
          </a:p>
          <a:p>
            <a:pPr lvl="0" algn="just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it-IT" dirty="0" smtClean="0"/>
              <a:t>Calcolo della </a:t>
            </a:r>
            <a:r>
              <a:rPr lang="it-IT" b="1" u="sng" dirty="0"/>
              <a:t>media </a:t>
            </a:r>
            <a:r>
              <a:rPr lang="it-IT" b="1" u="sng" dirty="0" smtClean="0"/>
              <a:t>semplice e ponderata</a:t>
            </a:r>
            <a:r>
              <a:rPr lang="it-IT" b="1" dirty="0" smtClean="0"/>
              <a:t> </a:t>
            </a:r>
            <a:r>
              <a:rPr lang="it-IT" dirty="0" smtClean="0"/>
              <a:t>per determinare le UCS nazionali per singola operazione</a:t>
            </a:r>
          </a:p>
          <a:p>
            <a:pPr lvl="0" algn="just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it-IT" dirty="0" smtClean="0"/>
              <a:t>Utilizzo di valori  già definiti </a:t>
            </a:r>
            <a:r>
              <a:rPr lang="it-IT" dirty="0"/>
              <a:t>a livello nazionale e comunitario </a:t>
            </a:r>
            <a:r>
              <a:rPr lang="it-IT" dirty="0" smtClean="0"/>
              <a:t>per determinare i </a:t>
            </a:r>
            <a:r>
              <a:rPr lang="it-IT" dirty="0"/>
              <a:t>costi forfettari </a:t>
            </a:r>
            <a:r>
              <a:rPr lang="it-IT" dirty="0" smtClean="0"/>
              <a:t>relativi alle indennità di viaggio, vitto e alloggio e al sevizio civile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1915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83474" y="1132114"/>
            <a:ext cx="8751743" cy="7112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800" b="1" spc="-80" dirty="0" err="1" smtClean="0">
                <a:solidFill>
                  <a:srgbClr val="16206A"/>
                </a:solidFill>
              </a:rPr>
              <a:t>Analisi</a:t>
            </a:r>
            <a:r>
              <a:rPr lang="en-GB" sz="2800" b="1" spc="-80" dirty="0" smtClean="0">
                <a:solidFill>
                  <a:srgbClr val="16206A"/>
                </a:solidFill>
              </a:rPr>
              <a:t> </a:t>
            </a:r>
            <a:r>
              <a:rPr lang="en-GB" sz="2800" b="1" spc="-80" dirty="0" err="1" smtClean="0">
                <a:solidFill>
                  <a:srgbClr val="16206A"/>
                </a:solidFill>
              </a:rPr>
              <a:t>dei</a:t>
            </a:r>
            <a:r>
              <a:rPr lang="en-GB" sz="2800" b="1" spc="-80" dirty="0" smtClean="0">
                <a:solidFill>
                  <a:srgbClr val="16206A"/>
                </a:solidFill>
              </a:rPr>
              <a:t> </a:t>
            </a:r>
            <a:r>
              <a:rPr lang="en-GB" sz="2800" b="1" spc="-80" dirty="0" err="1" smtClean="0">
                <a:solidFill>
                  <a:srgbClr val="16206A"/>
                </a:solidFill>
              </a:rPr>
              <a:t>dati</a:t>
            </a:r>
            <a:endParaRPr lang="it-IT" sz="2800" b="1" spc="-80" dirty="0">
              <a:solidFill>
                <a:srgbClr val="16206A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83474" y="1931235"/>
            <a:ext cx="5533759" cy="4746737"/>
          </a:xfrm>
        </p:spPr>
        <p:txBody>
          <a:bodyPr vert="horz" lIns="91440" tIns="45720" rIns="91440" bIns="45720" rtlCol="0">
            <a:normAutofit/>
          </a:bodyPr>
          <a:lstStyle/>
          <a:p>
            <a:pPr algn="just">
              <a:buSzPct val="120000"/>
              <a:buFont typeface="Arial" panose="020B0604020202020204" pitchFamily="34" charset="0"/>
              <a:buChar char="•"/>
            </a:pPr>
            <a:r>
              <a:rPr lang="it-IT" dirty="0" smtClean="0"/>
              <a:t>Esame delle </a:t>
            </a:r>
            <a:r>
              <a:rPr lang="it-IT" b="1" u="sng" dirty="0" smtClean="0"/>
              <a:t>metodologie e banche </a:t>
            </a:r>
            <a:r>
              <a:rPr lang="it-IT" b="1" u="sng" dirty="0"/>
              <a:t>dati</a:t>
            </a:r>
            <a:r>
              <a:rPr lang="it-IT" b="1" dirty="0"/>
              <a:t> </a:t>
            </a:r>
            <a:r>
              <a:rPr lang="it-IT" dirty="0" smtClean="0"/>
              <a:t>utilizzate dalle Amministrazioni Regionali per il calcolo delle proprie UCS</a:t>
            </a:r>
            <a:endParaRPr lang="it-IT" b="1" u="sng" dirty="0" smtClean="0"/>
          </a:p>
          <a:p>
            <a:pPr algn="just">
              <a:buSzPct val="120000"/>
              <a:buFont typeface="Arial" panose="020B0604020202020204" pitchFamily="34" charset="0"/>
              <a:buChar char="•"/>
            </a:pPr>
            <a:r>
              <a:rPr lang="it-IT" dirty="0" smtClean="0"/>
              <a:t>Organizzazione di </a:t>
            </a:r>
            <a:r>
              <a:rPr lang="it-IT" b="1" u="sng" dirty="0"/>
              <a:t>incontri trilaterali</a:t>
            </a:r>
            <a:r>
              <a:rPr lang="it-IT" dirty="0"/>
              <a:t> </a:t>
            </a:r>
            <a:r>
              <a:rPr lang="it-IT" dirty="0" smtClean="0"/>
              <a:t>tra Ministero </a:t>
            </a:r>
            <a:r>
              <a:rPr lang="it-IT" dirty="0"/>
              <a:t>del Lavoro, </a:t>
            </a:r>
            <a:r>
              <a:rPr lang="it-IT" dirty="0" smtClean="0"/>
              <a:t>Regioni </a:t>
            </a:r>
            <a:r>
              <a:rPr lang="it-IT" dirty="0"/>
              <a:t>e Commissione </a:t>
            </a:r>
            <a:r>
              <a:rPr lang="it-IT" dirty="0" smtClean="0"/>
              <a:t>Europea </a:t>
            </a:r>
            <a:r>
              <a:rPr lang="it-IT" dirty="0"/>
              <a:t>allo scopo di </a:t>
            </a:r>
            <a:r>
              <a:rPr lang="it-IT" dirty="0" smtClean="0"/>
              <a:t>esaminare le metodologie Regionali</a:t>
            </a:r>
          </a:p>
          <a:p>
            <a:pPr algn="just">
              <a:buSzPct val="120000"/>
              <a:buFont typeface="Arial" panose="020B0604020202020204" pitchFamily="34" charset="0"/>
              <a:buChar char="•"/>
            </a:pPr>
            <a:r>
              <a:rPr lang="it-IT" dirty="0" smtClean="0"/>
              <a:t>Eliminazione delle </a:t>
            </a:r>
            <a:r>
              <a:rPr lang="it-IT" dirty="0"/>
              <a:t>base dati </a:t>
            </a:r>
            <a:r>
              <a:rPr lang="it-IT" dirty="0" smtClean="0"/>
              <a:t>e delle UCS Regionali ritenute non utilizzabili al fine del calcolo dell’UCS nazionale </a:t>
            </a:r>
          </a:p>
          <a:p>
            <a:pPr algn="just">
              <a:buSzPct val="120000"/>
              <a:buFont typeface="Arial" panose="020B0604020202020204" pitchFamily="34" charset="0"/>
              <a:buChar char="•"/>
            </a:pPr>
            <a:r>
              <a:rPr lang="it-IT" b="1" u="sng" dirty="0" smtClean="0"/>
              <a:t>Elevata rappresentatività dei dati</a:t>
            </a:r>
            <a:r>
              <a:rPr lang="it-IT" dirty="0" smtClean="0"/>
              <a:t> garantita dall’inclusione delle UCS di Regioni che detengono complessivamente circa </a:t>
            </a:r>
            <a:r>
              <a:rPr lang="it-IT" dirty="0"/>
              <a:t>il 60% delle risorse </a:t>
            </a:r>
            <a:r>
              <a:rPr lang="it-IT" dirty="0" smtClean="0"/>
              <a:t>attribuite al </a:t>
            </a:r>
            <a:r>
              <a:rPr lang="it-IT" dirty="0"/>
              <a:t>PON </a:t>
            </a:r>
            <a:r>
              <a:rPr lang="it-IT" dirty="0" smtClean="0"/>
              <a:t>IOG</a:t>
            </a:r>
            <a:endParaRPr lang="it-IT" dirty="0"/>
          </a:p>
          <a:p>
            <a:pPr algn="just">
              <a:buFont typeface="Arial" panose="020B0604020202020204" pitchFamily="34" charset="0"/>
              <a:buChar char="•"/>
            </a:pPr>
            <a:endParaRPr lang="it-IT" dirty="0"/>
          </a:p>
        </p:txBody>
      </p:sp>
      <p:pic>
        <p:nvPicPr>
          <p:cNvPr id="5" name="Immagine 4" descr="Ritaglio schermat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1237" y="3556120"/>
            <a:ext cx="9526" cy="9526"/>
          </a:xfrm>
          <a:prstGeom prst="rect">
            <a:avLst/>
          </a:prstGeom>
        </p:spPr>
      </p:pic>
      <p:pic>
        <p:nvPicPr>
          <p:cNvPr id="6" name="Immagine 5" descr="Ritaglio schermat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354" y="1732778"/>
            <a:ext cx="3343742" cy="398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53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83474" y="1132114"/>
            <a:ext cx="8751743" cy="711200"/>
          </a:xfrm>
        </p:spPr>
        <p:txBody>
          <a:bodyPr>
            <a:noAutofit/>
          </a:bodyPr>
          <a:lstStyle/>
          <a:p>
            <a:pPr algn="just">
              <a:spcAft>
                <a:spcPts val="1800"/>
              </a:spcAft>
              <a:buSzPct val="120000"/>
            </a:pPr>
            <a:r>
              <a:rPr lang="it-IT" sz="2800" b="1" spc="-80" dirty="0" smtClean="0">
                <a:solidFill>
                  <a:srgbClr val="16206A"/>
                </a:solidFill>
              </a:rPr>
              <a:t>T</a:t>
            </a:r>
            <a:r>
              <a:rPr lang="en-GB" sz="2800" b="1" spc="-80" dirty="0" err="1" smtClean="0">
                <a:solidFill>
                  <a:srgbClr val="16206A"/>
                </a:solidFill>
              </a:rPr>
              <a:t>ipologie</a:t>
            </a:r>
            <a:r>
              <a:rPr lang="en-GB" sz="2800" b="1" spc="-80" dirty="0" smtClean="0">
                <a:solidFill>
                  <a:srgbClr val="16206A"/>
                </a:solidFill>
              </a:rPr>
              <a:t> </a:t>
            </a:r>
            <a:r>
              <a:rPr lang="en-GB" sz="2800" b="1" spc="-80" dirty="0">
                <a:solidFill>
                  <a:srgbClr val="16206A"/>
                </a:solidFill>
              </a:rPr>
              <a:t>di </a:t>
            </a:r>
            <a:r>
              <a:rPr lang="en-GB" sz="2800" b="1" spc="-80" dirty="0" err="1">
                <a:solidFill>
                  <a:srgbClr val="16206A"/>
                </a:solidFill>
              </a:rPr>
              <a:t>operazioni</a:t>
            </a:r>
            <a:r>
              <a:rPr lang="en-GB" sz="2800" b="1" spc="-80" dirty="0">
                <a:solidFill>
                  <a:srgbClr val="16206A"/>
                </a:solidFill>
              </a:rPr>
              <a:t> </a:t>
            </a:r>
            <a:r>
              <a:rPr lang="en-GB" sz="2800" b="1" spc="-80" dirty="0" smtClean="0">
                <a:solidFill>
                  <a:srgbClr val="16206A"/>
                </a:solidFill>
              </a:rPr>
              <a:t>considerate</a:t>
            </a:r>
            <a:endParaRPr lang="en-GB" sz="2800" b="1" spc="-80" dirty="0">
              <a:solidFill>
                <a:srgbClr val="16206A"/>
              </a:solidFill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4358225"/>
              </p:ext>
            </p:extLst>
          </p:nvPr>
        </p:nvGraphicFramePr>
        <p:xfrm>
          <a:off x="668222" y="1729015"/>
          <a:ext cx="9512098" cy="4501450"/>
        </p:xfrm>
        <a:graphic>
          <a:graphicData uri="http://schemas.openxmlformats.org/drawingml/2006/table">
            <a:tbl>
              <a:tblPr firstRow="1" bandCol="1">
                <a:tableStyleId>{5C22544A-7EE6-4342-B048-85BDC9FD1C3A}</a:tableStyleId>
              </a:tblPr>
              <a:tblGrid>
                <a:gridCol w="2433186"/>
                <a:gridCol w="1505220"/>
                <a:gridCol w="2092686"/>
                <a:gridCol w="3481006"/>
              </a:tblGrid>
              <a:tr h="3047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 smtClean="0">
                          <a:effectLst/>
                        </a:rPr>
                        <a:t>Operazioni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Focus su</a:t>
                      </a:r>
                      <a:endParaRPr lang="it-IT" sz="12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Tipo</a:t>
                      </a:r>
                      <a:r>
                        <a:rPr lang="it-IT" sz="120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di costo</a:t>
                      </a:r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 smtClean="0">
                          <a:effectLst/>
                        </a:rPr>
                        <a:t>UCS / Costo</a:t>
                      </a:r>
                      <a:r>
                        <a:rPr lang="it-IT" sz="1200" u="none" strike="noStrike" baseline="0" dirty="0" smtClean="0">
                          <a:effectLst/>
                        </a:rPr>
                        <a:t> Forfettario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2" marR="8862" marT="8862" marB="0" anchor="ctr"/>
                </a:tc>
              </a:tr>
              <a:tr h="38998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b="1" u="none" strike="noStrike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1. </a:t>
                      </a:r>
                      <a:r>
                        <a:rPr lang="it-IT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Accesso alla garanzia</a:t>
                      </a:r>
                      <a:endParaRPr lang="en-GB" sz="1050" b="1" u="none" strike="noStrike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GB" sz="1050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Processo</a:t>
                      </a:r>
                      <a:endParaRPr lang="en-GB" sz="1050" u="none" strike="noStrike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it-IT" sz="105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Ora/prestazione 	</a:t>
                      </a: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34,00 €</a:t>
                      </a:r>
                      <a:endParaRPr lang="it-IT" sz="105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2" marR="8862" marT="8862" marB="0" anchor="ctr"/>
                </a:tc>
              </a:tr>
              <a:tr h="38998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it-IT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Orientamento specialistico o di II livello</a:t>
                      </a:r>
                      <a:endParaRPr lang="en-GB" sz="1050" b="1" u="none" strike="noStrike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Processo</a:t>
                      </a:r>
                      <a:endParaRPr lang="en-GB" sz="1050" b="0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Ora/prestazione </a:t>
                      </a:r>
                      <a:endParaRPr lang="en-GB" sz="1050" b="0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35,50 €</a:t>
                      </a:r>
                      <a:endParaRPr lang="it-IT" sz="105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2" marR="8862" marT="8862" marB="0" anchor="ctr"/>
                </a:tc>
              </a:tr>
              <a:tr h="38998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</a:t>
                      </a:r>
                      <a:r>
                        <a:rPr lang="en-GB" sz="1050" b="1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Formazione</a:t>
                      </a:r>
                      <a:endParaRPr lang="en-GB" sz="1050" b="1" u="none" strike="noStrike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Processo</a:t>
                      </a:r>
                      <a:r>
                        <a:rPr lang="en-GB" sz="1050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GB" sz="1050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risultato</a:t>
                      </a:r>
                      <a:endParaRPr lang="en-GB" sz="1050" u="none" strike="noStrike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Ora/</a:t>
                      </a:r>
                      <a:r>
                        <a:rPr lang="en-GB" sz="1050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corso</a:t>
                      </a:r>
                      <a:endParaRPr lang="en-GB" sz="1050" u="none" strike="noStrike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73,13 € /</a:t>
                      </a:r>
                      <a:r>
                        <a:rPr lang="en-GB" sz="1050" b="1" u="none" strike="noStrike" kern="1200" baseline="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117,00€ /</a:t>
                      </a:r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146,25 €</a:t>
                      </a:r>
                    </a:p>
                    <a:p>
                      <a:pPr algn="ctr" fontAlgn="ctr"/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(in base </a:t>
                      </a:r>
                      <a:r>
                        <a:rPr lang="en-GB" sz="1050" b="1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alla</a:t>
                      </a:r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profilazione</a:t>
                      </a:r>
                      <a:r>
                        <a:rPr lang="en-GB" sz="1050" b="1" u="none" strike="noStrike" kern="1200" baseline="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 </a:t>
                      </a:r>
                      <a:r>
                        <a:rPr lang="en-GB" sz="1050" b="1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docente</a:t>
                      </a:r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050" b="1" u="none" strike="noStrike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</a:tr>
              <a:tr h="389988">
                <a:tc vMerge="1">
                  <a:txBody>
                    <a:bodyPr/>
                    <a:lstStyle/>
                    <a:p>
                      <a:pPr algn="l" fontAlgn="ctr"/>
                      <a:endParaRPr lang="en-GB" sz="1050" b="1" u="none" strike="noStrike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GB" sz="1050" u="none" strike="noStrike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Ora/</a:t>
                      </a:r>
                      <a:r>
                        <a:rPr lang="en-GB" sz="1050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allievo</a:t>
                      </a:r>
                      <a:endParaRPr lang="en-GB" sz="1050" u="none" strike="noStrike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0,80 €</a:t>
                      </a:r>
                      <a:endParaRPr lang="en-GB" sz="1050" b="1" u="none" strike="noStrike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</a:tr>
              <a:tr h="389988"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</a:t>
                      </a:r>
                      <a:r>
                        <a:rPr lang="it-IT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Accompagnamento al lavoro 	</a:t>
                      </a: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Risultato</a:t>
                      </a:r>
                      <a:endParaRPr lang="en-GB" sz="1050" u="none" strike="noStrike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r>
                        <a:rPr lang="it-IT" sz="105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Numero di  contratti di lavoro attivati</a:t>
                      </a: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 600,00 € a 3000,00 €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(in base </a:t>
                      </a:r>
                      <a:r>
                        <a:rPr lang="en-GB" sz="1050" b="1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alla</a:t>
                      </a:r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profilazione </a:t>
                      </a:r>
                      <a:r>
                        <a:rPr lang="en-GB" sz="1050" b="1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dell’utente</a:t>
                      </a:r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8862" marR="8862" marT="8862" marB="0" anchor="ctr"/>
                </a:tc>
              </a:tr>
              <a:tr h="389988">
                <a:tc rowSpan="3">
                  <a:txBody>
                    <a:bodyPr/>
                    <a:lstStyle/>
                    <a:p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 </a:t>
                      </a:r>
                      <a:r>
                        <a:rPr lang="it-IT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Accompagnamento al tirocinio</a:t>
                      </a:r>
                    </a:p>
                  </a:txBody>
                  <a:tcPr marL="8862" marR="8862" marT="8862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Risultato</a:t>
                      </a:r>
                      <a:endParaRPr lang="en-GB" sz="1050" u="none" strike="noStrike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r>
                        <a:rPr lang="it-IT" sz="105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Numero di tirocini attivati 	</a:t>
                      </a: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 200,00 € a 500,00 €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(in base </a:t>
                      </a:r>
                      <a:r>
                        <a:rPr lang="en-GB" sz="1050" b="1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alla</a:t>
                      </a:r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profilazione </a:t>
                      </a:r>
                      <a:r>
                        <a:rPr lang="en-GB" sz="1050" b="1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dell’utente</a:t>
                      </a:r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8862" marR="8862" marT="8862" marB="0" anchor="ctr"/>
                </a:tc>
              </a:tr>
              <a:tr h="4167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it-IT" sz="105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Indennità di viaggio, vitto, alloggio e di tirocinio 	</a:t>
                      </a:r>
                    </a:p>
                  </a:txBody>
                  <a:tcPr marL="8862" marR="8862" marT="886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kern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Definito</a:t>
                      </a:r>
                      <a:r>
                        <a:rPr lang="en-US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b="1" u="none" strike="noStrike" kern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sulla</a:t>
                      </a:r>
                      <a:r>
                        <a:rPr lang="en-US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base di </a:t>
                      </a:r>
                      <a:r>
                        <a:rPr lang="en-US" sz="1050" b="1" u="none" strike="noStrike" kern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precedenti</a:t>
                      </a:r>
                      <a:r>
                        <a:rPr lang="en-US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b="1" u="none" strike="noStrike" kern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studi</a:t>
                      </a:r>
                      <a:r>
                        <a:rPr lang="en-US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050" b="1" u="none" strike="noStrike" kern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Catalogo</a:t>
                      </a:r>
                      <a:r>
                        <a:rPr lang="en-US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b="1" u="none" strike="noStrike" kern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alta</a:t>
                      </a:r>
                      <a:r>
                        <a:rPr lang="en-US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b="1" u="none" strike="noStrike" kern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formazione</a:t>
                      </a:r>
                      <a:r>
                        <a:rPr lang="en-US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&amp; Erasmus +)</a:t>
                      </a:r>
                      <a:endParaRPr lang="en-US" sz="1050" b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</a:tr>
              <a:tr h="43166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Forfettario</a:t>
                      </a:r>
                      <a:endParaRPr lang="en-GB" sz="1050" u="none" strike="noStrike" kern="1200" noProof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73331"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 </a:t>
                      </a:r>
                      <a:r>
                        <a:rPr lang="it-IT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Servizio Civile 	</a:t>
                      </a: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Forfettario</a:t>
                      </a:r>
                      <a:endParaRPr lang="en-GB" sz="1050" u="none" strike="noStrike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Contributo per la frequenza ai corsi di formazione generale </a:t>
                      </a:r>
                      <a:r>
                        <a:rPr lang="it-IT" sz="1050" b="0" i="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90,00 </a:t>
                      </a:r>
                      <a:r>
                        <a:rPr lang="it-IT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€</a:t>
                      </a:r>
                      <a:endParaRPr lang="it-IT" sz="1050" b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</a:tr>
              <a:tr h="473331">
                <a:tc>
                  <a:txBody>
                    <a:bodyPr/>
                    <a:lstStyle/>
                    <a:p>
                      <a:r>
                        <a:rPr lang="en-GB" sz="1050" b="1" u="none" strike="noStrike" kern="1200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 </a:t>
                      </a:r>
                      <a:r>
                        <a:rPr lang="it-IT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Accompagnamento all’avvio di impresa e supporto allo start up di impresa 	</a:t>
                      </a: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Processo</a:t>
                      </a:r>
                      <a:endParaRPr lang="en-GB" sz="1050" u="none" strike="noStrike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Ora/prestazione </a:t>
                      </a:r>
                      <a:endParaRPr lang="en-GB" sz="1050" b="0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40,00 €</a:t>
                      </a:r>
                    </a:p>
                  </a:txBody>
                  <a:tcPr marL="8862" marR="8862" marT="8862" marB="0" anchor="ctr"/>
                </a:tc>
              </a:tr>
              <a:tr h="4212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 Mobilità professionale transnazionale e territoriale 	</a:t>
                      </a: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 kern="1200" noProof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Forfettario</a:t>
                      </a:r>
                      <a:endParaRPr lang="en-GB" sz="1050" u="none" strike="noStrike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Indennità di viaggio, vitto, alloggio e di colloquio</a:t>
                      </a: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u="none" strike="noStrike" kern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Definita</a:t>
                      </a:r>
                      <a:r>
                        <a:rPr lang="en-US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b="1" u="none" strike="noStrike" kern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sulla</a:t>
                      </a:r>
                      <a:r>
                        <a:rPr lang="en-US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base di </a:t>
                      </a:r>
                      <a:r>
                        <a:rPr lang="en-US" sz="1050" b="1" u="none" strike="noStrike" kern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precedenti</a:t>
                      </a:r>
                      <a:r>
                        <a:rPr lang="en-US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b="1" u="none" strike="noStrike" kern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studi</a:t>
                      </a:r>
                      <a:r>
                        <a:rPr lang="en-US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050" b="1" u="none" strike="noStrike" kern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Catalogo</a:t>
                      </a:r>
                      <a:r>
                        <a:rPr lang="en-US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b="1" u="none" strike="noStrike" kern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alta</a:t>
                      </a:r>
                      <a:r>
                        <a:rPr lang="en-US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b="1" u="none" strike="noStrike" kern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formazione</a:t>
                      </a:r>
                      <a:r>
                        <a:rPr lang="en-US" sz="105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&amp; EURES)</a:t>
                      </a:r>
                    </a:p>
                  </a:txBody>
                  <a:tcPr marL="8862" marR="8862" marT="8862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576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20710" y="1052407"/>
            <a:ext cx="9158403" cy="711200"/>
          </a:xfrm>
        </p:spPr>
        <p:txBody>
          <a:bodyPr>
            <a:noAutofit/>
          </a:bodyPr>
          <a:lstStyle/>
          <a:p>
            <a:r>
              <a:rPr lang="it-IT" sz="2800" b="1" spc="-80" dirty="0" smtClean="0">
                <a:solidFill>
                  <a:srgbClr val="16206A"/>
                </a:solidFill>
              </a:rPr>
              <a:t>Focus UCS basate sul risultato</a:t>
            </a:r>
            <a:endParaRPr lang="it-IT" sz="1800" b="1" spc="-80" dirty="0">
              <a:solidFill>
                <a:srgbClr val="16206A"/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2817554"/>
              </p:ext>
            </p:extLst>
          </p:nvPr>
        </p:nvGraphicFramePr>
        <p:xfrm>
          <a:off x="5554456" y="1940799"/>
          <a:ext cx="3668373" cy="2273334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387317"/>
                <a:gridCol w="581244"/>
                <a:gridCol w="550881"/>
                <a:gridCol w="554693"/>
                <a:gridCol w="594238"/>
              </a:tblGrid>
              <a:tr h="262322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CLASSIFICAZIONE</a:t>
                      </a:r>
                      <a:endParaRPr lang="it-IT" sz="105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50" kern="1200" dirty="0" smtClean="0">
                          <a:effectLst/>
                        </a:rPr>
                        <a:t>BASSA</a:t>
                      </a:r>
                      <a:endParaRPr lang="it-IT" sz="105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50" kern="1200" dirty="0" smtClean="0">
                          <a:effectLst/>
                        </a:rPr>
                        <a:t>MEDIA</a:t>
                      </a:r>
                      <a:endParaRPr lang="it-IT" sz="105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50" kern="1200" dirty="0" smtClean="0">
                          <a:effectLst/>
                        </a:rPr>
                        <a:t>ALTA</a:t>
                      </a:r>
                      <a:endParaRPr lang="it-IT" sz="105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50" kern="1200" dirty="0" smtClean="0">
                          <a:effectLst/>
                        </a:rPr>
                        <a:t>MOLTO</a:t>
                      </a:r>
                      <a:r>
                        <a:rPr lang="en-GB" sz="1050" kern="1200" baseline="0" dirty="0" smtClean="0">
                          <a:effectLst/>
                        </a:rPr>
                        <a:t> ALTA</a:t>
                      </a:r>
                      <a:endParaRPr lang="it-IT" sz="105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</a:tr>
              <a:tr h="550927">
                <a:tc>
                  <a:txBody>
                    <a:bodyPr/>
                    <a:lstStyle/>
                    <a:p>
                      <a:r>
                        <a:rPr lang="it-IT" sz="105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Tempo indeterminato e Apprendistato I e III livello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1.500 €</a:t>
                      </a:r>
                      <a:endParaRPr lang="it-IT" sz="160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2.000 €</a:t>
                      </a:r>
                      <a:endParaRPr lang="it-IT" sz="160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2.500 €</a:t>
                      </a:r>
                      <a:endParaRPr lang="it-IT" sz="160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3.000 €</a:t>
                      </a:r>
                      <a:endParaRPr lang="it-IT" sz="160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655805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it-IT" sz="105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Apprendistato II livello, Tempo determinato o Somministrazione ≥ 12 mesi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1.000 €</a:t>
                      </a:r>
                      <a:endParaRPr lang="it-IT" sz="160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1.300 €</a:t>
                      </a:r>
                      <a:endParaRPr lang="it-IT" sz="160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1.600 €</a:t>
                      </a:r>
                      <a:endParaRPr lang="it-IT" sz="160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2.000 €</a:t>
                      </a:r>
                      <a:endParaRPr lang="it-IT" sz="160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51311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it-IT" sz="105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Tempo determinato o somministrazione 6-12 mesi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600 €</a:t>
                      </a:r>
                      <a:endParaRPr lang="it-IT" sz="160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800 €</a:t>
                      </a:r>
                      <a:endParaRPr lang="it-IT" sz="160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1.000 €</a:t>
                      </a:r>
                      <a:endParaRPr lang="it-IT" sz="160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1.200 €</a:t>
                      </a:r>
                      <a:endParaRPr lang="it-IT" sz="160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319623"/>
              </p:ext>
            </p:extLst>
          </p:nvPr>
        </p:nvGraphicFramePr>
        <p:xfrm>
          <a:off x="583475" y="4682171"/>
          <a:ext cx="3752223" cy="1134874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537014"/>
                <a:gridCol w="542739"/>
                <a:gridCol w="589264"/>
                <a:gridCol w="545935"/>
                <a:gridCol w="537271"/>
              </a:tblGrid>
              <a:tr h="22841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CLASSIFICAZIONE</a:t>
                      </a:r>
                      <a:endParaRPr lang="it-IT" sz="105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rnd" cmpd="sng" algn="ctr">
                      <a:noFill/>
                      <a:prstDash val="solid"/>
                    </a:lnL>
                    <a:lnR>
                      <a:noFill/>
                    </a:lnR>
                    <a:lnT w="12700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C0D9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50" kern="1200" dirty="0" smtClean="0">
                          <a:effectLst/>
                        </a:rPr>
                        <a:t>BASSA</a:t>
                      </a:r>
                      <a:endParaRPr lang="it-IT" sz="105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50" kern="1200" dirty="0" smtClean="0">
                          <a:effectLst/>
                        </a:rPr>
                        <a:t>MEDIA</a:t>
                      </a:r>
                      <a:endParaRPr lang="it-IT" sz="105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50" kern="1200" dirty="0" smtClean="0">
                          <a:effectLst/>
                        </a:rPr>
                        <a:t>ALTA</a:t>
                      </a:r>
                      <a:endParaRPr lang="it-IT" sz="105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50" kern="1200" dirty="0" smtClean="0">
                          <a:effectLst/>
                        </a:rPr>
                        <a:t>MOLTO</a:t>
                      </a:r>
                      <a:r>
                        <a:rPr lang="en-GB" sz="1050" kern="1200" baseline="0" dirty="0" smtClean="0">
                          <a:effectLst/>
                        </a:rPr>
                        <a:t> ALTA</a:t>
                      </a:r>
                      <a:endParaRPr lang="it-IT" sz="105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</a:tr>
              <a:tr h="8148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noProof="0" dirty="0" err="1" smtClean="0">
                          <a:effectLst/>
                        </a:rPr>
                        <a:t>Tirocinio</a:t>
                      </a:r>
                      <a:r>
                        <a:rPr lang="en-GB" sz="1050" noProof="0" dirty="0" smtClean="0">
                          <a:effectLst/>
                        </a:rPr>
                        <a:t> </a:t>
                      </a:r>
                      <a:r>
                        <a:rPr lang="en-GB" sz="1050" noProof="0" dirty="0" err="1" smtClean="0">
                          <a:effectLst/>
                        </a:rPr>
                        <a:t>Regionale</a:t>
                      </a:r>
                      <a:r>
                        <a:rPr lang="en-GB" sz="1050" noProof="0" dirty="0" smtClean="0">
                          <a:effectLst/>
                        </a:rPr>
                        <a:t>, </a:t>
                      </a:r>
                      <a:r>
                        <a:rPr lang="en-GB" sz="1050" noProof="0" dirty="0" err="1" smtClean="0">
                          <a:effectLst/>
                        </a:rPr>
                        <a:t>Interregionale</a:t>
                      </a:r>
                      <a:r>
                        <a:rPr lang="en-GB" sz="1050" noProof="0" dirty="0" smtClean="0">
                          <a:effectLst/>
                        </a:rPr>
                        <a:t> e </a:t>
                      </a:r>
                      <a:r>
                        <a:rPr lang="en-GB" sz="1050" noProof="0" dirty="0" err="1" smtClean="0">
                          <a:effectLst/>
                        </a:rPr>
                        <a:t>transnazionale</a:t>
                      </a:r>
                      <a:endParaRPr lang="en-GB" sz="1600" noProof="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rgbClr val="C0D9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200 €</a:t>
                      </a:r>
                      <a:endParaRPr lang="it-IT" sz="160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300 €</a:t>
                      </a:r>
                      <a:endParaRPr lang="it-IT" sz="160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400 €</a:t>
                      </a:r>
                      <a:endParaRPr lang="it-IT" sz="160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500 €</a:t>
                      </a:r>
                      <a:endParaRPr lang="it-IT" sz="1600" dirty="0">
                        <a:solidFill>
                          <a:srgbClr val="33333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7" name="Freccia a destra 6"/>
          <p:cNvSpPr/>
          <p:nvPr/>
        </p:nvSpPr>
        <p:spPr>
          <a:xfrm>
            <a:off x="4508931" y="5128664"/>
            <a:ext cx="788275" cy="2995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a destra 7"/>
          <p:cNvSpPr/>
          <p:nvPr/>
        </p:nvSpPr>
        <p:spPr>
          <a:xfrm rot="10800000">
            <a:off x="4508931" y="2944661"/>
            <a:ext cx="788275" cy="2995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5485107" y="4986048"/>
            <a:ext cx="3807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UCS differenziate in base al </a:t>
            </a:r>
            <a:r>
              <a:rPr lang="it-IT" sz="16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coefficiente di svantaggio 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definito per il Giovane utente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520710" y="2432713"/>
            <a:ext cx="38149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Diverse UCS previste sia in 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base alla classificazione per singolo </a:t>
            </a:r>
            <a:r>
              <a:rPr lang="it-I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utente, 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definita in base al calcolo di un apposto </a:t>
            </a:r>
            <a:r>
              <a:rPr lang="it-IT" sz="16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coefficiente di </a:t>
            </a:r>
            <a:r>
              <a:rPr lang="it-IT" sz="16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svantaggio</a:t>
            </a:r>
            <a:r>
              <a:rPr lang="it-I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sia per </a:t>
            </a:r>
            <a:r>
              <a:rPr lang="it-IT" sz="16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tipologia di contratto 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stipulato dal </a:t>
            </a:r>
            <a:r>
              <a:rPr lang="it-I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Giovane</a:t>
            </a:r>
            <a:endParaRPr lang="it-IT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46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83474" y="1132114"/>
            <a:ext cx="10432055" cy="711200"/>
          </a:xfrm>
        </p:spPr>
        <p:txBody>
          <a:bodyPr>
            <a:noAutofit/>
          </a:bodyPr>
          <a:lstStyle/>
          <a:p>
            <a:r>
              <a:rPr lang="it-IT" sz="2800" b="1" spc="-80" dirty="0" smtClean="0">
                <a:solidFill>
                  <a:srgbClr val="16206A"/>
                </a:solidFill>
              </a:rPr>
              <a:t>Focus UCS formazione (processo + processo/condizionalità)</a:t>
            </a:r>
            <a:endParaRPr lang="it-IT" sz="1800" b="1" spc="-80" dirty="0">
              <a:solidFill>
                <a:srgbClr val="16206A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30269" y="1995357"/>
            <a:ext cx="1010967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FORMAZIONE A PROCESSO</a:t>
            </a:r>
          </a:p>
          <a:p>
            <a:endParaRPr lang="it-IT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Reinserimento di giovani 15-18enni in percorsi </a:t>
            </a: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formativi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6113463" algn="r"/>
              </a:tabLst>
            </a:pPr>
            <a:endParaRPr lang="it-IT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6113463" algn="r"/>
              </a:tabLst>
            </a:pP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Formazione per l’</a:t>
            </a:r>
            <a:r>
              <a:rPr lang="it-IT" alt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Apprendistato </a:t>
            </a:r>
            <a:r>
              <a:rPr lang="it-IT" altLang="it-IT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 la qualifica e per il diploma </a:t>
            </a:r>
            <a:r>
              <a:rPr lang="it-IT" alt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professionale e per l’Apprendistato </a:t>
            </a:r>
            <a:r>
              <a:rPr lang="it-IT" altLang="it-IT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professionalizzante o contratto di mestiere</a:t>
            </a:r>
          </a:p>
          <a:p>
            <a:endParaRPr lang="it-IT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FORMAZIONE A </a:t>
            </a: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PROCESSO CON CONDIZIONALITA’</a:t>
            </a:r>
            <a:endParaRPr lang="it-IT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it-IT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Formazione </a:t>
            </a:r>
            <a:r>
              <a:rPr lang="it-IT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mirata all’inserimento </a:t>
            </a: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lavorativo (70% a processo – 30% condizionato alla stipula di un contratto di lavoro)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Formazione per l’accompagnamento all’avvio di impresa e supporto allo start up di impresa (70% a processo – 30% (70% a processo – 30% </a:t>
            </a: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condizionato alla </a:t>
            </a:r>
            <a:r>
              <a:rPr lang="it-IT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redazione di un </a:t>
            </a: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business </a:t>
            </a:r>
            <a:r>
              <a:rPr lang="it-IT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plan</a:t>
            </a:r>
            <a:r>
              <a:rPr lang="it-IT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 </a:t>
            </a:r>
            <a:r>
              <a:rPr lang="it-IT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avvio di una start up di impresa o avvio di lavoro autonomo</a:t>
            </a: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it-IT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it-IT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8594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faccettatura">
  <a:themeElements>
    <a:clrScheme name="Sfaccettatur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Sfaccettatur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faccettatur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5983</TotalTime>
  <Words>1034</Words>
  <Application>Microsoft Office PowerPoint</Application>
  <PresentationFormat>Widescreen</PresentationFormat>
  <Paragraphs>162</Paragraphs>
  <Slides>12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21" baseType="lpstr">
      <vt:lpstr>Arial</vt:lpstr>
      <vt:lpstr>Calibri</vt:lpstr>
      <vt:lpstr>Tahoma</vt:lpstr>
      <vt:lpstr>Times New Roman</vt:lpstr>
      <vt:lpstr>Trebuchet MS</vt:lpstr>
      <vt:lpstr>Verdana</vt:lpstr>
      <vt:lpstr>Wingdings</vt:lpstr>
      <vt:lpstr>Wingdings 3</vt:lpstr>
      <vt:lpstr>Sfaccettatura</vt:lpstr>
      <vt:lpstr>L’esperienza Italiana nella definizione delle UCS per il PON Iniziativa Occupazione Giovani</vt:lpstr>
      <vt:lpstr>Indice</vt:lpstr>
      <vt:lpstr>Introduzione</vt:lpstr>
      <vt:lpstr>Le misure previste dal PON</vt:lpstr>
      <vt:lpstr>La metodologia</vt:lpstr>
      <vt:lpstr>Analisi dei dati</vt:lpstr>
      <vt:lpstr>Tipologie di operazioni considerate</vt:lpstr>
      <vt:lpstr>Focus UCS basate sul risultato</vt:lpstr>
      <vt:lpstr>Focus UCS formazione (processo + processo/condizionalità)</vt:lpstr>
      <vt:lpstr>Focus UCS formazione </vt:lpstr>
      <vt:lpstr>Richiesta di atto delegato</vt:lpstr>
      <vt:lpstr>Presentazione standard di PowerPoint</vt:lpstr>
    </vt:vector>
  </TitlesOfParts>
  <Company>Ministero del Lavoro e delle Politiche Sociali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AUDIT «ESITO»   Programma Operativo Nazionale “Iniziativa Occupazione Giovani”  Riunione del Comitato Politiche Attive, Servizi per l’Impiego e Garanzia Giovani   SALA GUIDO ROSSA VIA FORNOVO, 8   Roma, 13 Ottobre 2015</dc:title>
  <dc:creator>Florio Luca</dc:creator>
  <cp:lastModifiedBy>Tarricone Maria Rita</cp:lastModifiedBy>
  <cp:revision>290</cp:revision>
  <cp:lastPrinted>2016-02-09T12:33:40Z</cp:lastPrinted>
  <dcterms:created xsi:type="dcterms:W3CDTF">2015-10-09T09:18:38Z</dcterms:created>
  <dcterms:modified xsi:type="dcterms:W3CDTF">2016-09-30T06:46:17Z</dcterms:modified>
</cp:coreProperties>
</file>